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841AAB-5B2D-4252-8B69-DFE431095B40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6F2B68-A6B6-4AE9-8649-919240D13FC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omedcentral.com/track/pdf/10.1186/1743-422X-8-366?site=virologyj.biomedcentra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Algerian" pitchFamily="82" charset="0"/>
              </a:rPr>
              <a:t>Burkholderia</a:t>
            </a:r>
            <a:r>
              <a:rPr lang="en-US" b="1" dirty="0" smtClean="0">
                <a:latin typeface="Algerian" pitchFamily="82" charset="0"/>
              </a:rPr>
              <a:t> </a:t>
            </a:r>
            <a:r>
              <a:rPr lang="en-US" b="1" dirty="0" err="1" smtClean="0">
                <a:latin typeface="Algerian" pitchFamily="82" charset="0"/>
              </a:rPr>
              <a:t>Pseudomallei</a:t>
            </a:r>
            <a:r>
              <a:rPr lang="en-US" b="1" dirty="0" smtClean="0">
                <a:latin typeface="Algerian" pitchFamily="82" charset="0"/>
              </a:rPr>
              <a:t/>
            </a:r>
            <a:br>
              <a:rPr lang="en-US" b="1" dirty="0" smtClean="0">
                <a:latin typeface="Algerian" pitchFamily="82" charset="0"/>
              </a:rPr>
            </a:b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Blackadder ITC" pitchFamily="82" charset="0"/>
              </a:rPr>
              <a:t>Name</a:t>
            </a:r>
          </a:p>
          <a:p>
            <a:r>
              <a:rPr lang="en-US" dirty="0" smtClean="0">
                <a:latin typeface="Blackadder ITC" pitchFamily="82" charset="0"/>
              </a:rPr>
              <a:t>Institution</a:t>
            </a:r>
          </a:p>
          <a:p>
            <a:r>
              <a:rPr lang="en-US" dirty="0" smtClean="0">
                <a:latin typeface="Blackadder ITC" pitchFamily="82" charset="0"/>
              </a:rPr>
              <a:t>Date </a:t>
            </a:r>
            <a:endParaRPr lang="en-US" dirty="0">
              <a:latin typeface="Blackadder ITC" pitchFamily="82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burkholderia pseudomallei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5999" r="599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lgerian" pitchFamily="82" charset="0"/>
              </a:rPr>
              <a:t>Natural habitat/Environment 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Blackadder ITC" pitchFamily="82" charset="0"/>
              </a:rPr>
              <a:t>Soil</a:t>
            </a:r>
          </a:p>
          <a:p>
            <a:r>
              <a:rPr lang="en-US" sz="3200" dirty="0">
                <a:latin typeface="Blackadder ITC" pitchFamily="82" charset="0"/>
              </a:rPr>
              <a:t>R</a:t>
            </a:r>
            <a:r>
              <a:rPr lang="en-US" sz="3200" dirty="0" smtClean="0">
                <a:latin typeface="Blackadder ITC" pitchFamily="82" charset="0"/>
              </a:rPr>
              <a:t>ice </a:t>
            </a:r>
            <a:r>
              <a:rPr lang="en-US" sz="3200" dirty="0">
                <a:latin typeface="Blackadder ITC" pitchFamily="82" charset="0"/>
              </a:rPr>
              <a:t>paddies as well as </a:t>
            </a:r>
            <a:endParaRPr lang="en-US" sz="3200" dirty="0" smtClean="0">
              <a:latin typeface="Blackadder ITC" pitchFamily="82" charset="0"/>
            </a:endParaRPr>
          </a:p>
          <a:p>
            <a:r>
              <a:rPr lang="en-US" sz="3200" dirty="0">
                <a:latin typeface="Blackadder ITC" pitchFamily="82" charset="0"/>
              </a:rPr>
              <a:t>S</a:t>
            </a:r>
            <a:r>
              <a:rPr lang="en-US" sz="3200" dirty="0" smtClean="0">
                <a:latin typeface="Blackadder ITC" pitchFamily="82" charset="0"/>
              </a:rPr>
              <a:t>tagnant </a:t>
            </a:r>
            <a:r>
              <a:rPr lang="en-US" sz="3200" dirty="0" smtClean="0">
                <a:latin typeface="Blackadder ITC" pitchFamily="82" charset="0"/>
              </a:rPr>
              <a:t>waters (</a:t>
            </a:r>
            <a:r>
              <a:rPr lang="en-US" sz="3200" dirty="0" smtClean="0">
                <a:latin typeface="Blackadder ITC" pitchFamily="82" charset="0"/>
              </a:rPr>
              <a:t>Torres and Steinmetz, </a:t>
            </a:r>
            <a:r>
              <a:rPr lang="en-US" sz="3200" dirty="0" smtClean="0">
                <a:latin typeface="Blackadder ITC" pitchFamily="82" charset="0"/>
              </a:rPr>
              <a:t>2011)</a:t>
            </a:r>
            <a:endParaRPr lang="en-US" sz="3200" dirty="0" smtClean="0">
              <a:latin typeface="Blackadder ITC" pitchFamily="82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Image result for burkholderia pseudomallei-environme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581400"/>
            <a:ext cx="49530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lgerian" pitchFamily="82" charset="0"/>
              </a:rPr>
              <a:t>Region where it can be found. 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lackadder ITC" pitchFamily="82" charset="0"/>
              </a:rPr>
              <a:t>Tropical </a:t>
            </a:r>
            <a:r>
              <a:rPr lang="en-US" dirty="0">
                <a:latin typeface="Blackadder ITC" pitchFamily="82" charset="0"/>
              </a:rPr>
              <a:t>and subtropical </a:t>
            </a:r>
            <a:r>
              <a:rPr lang="en-US" dirty="0" smtClean="0">
                <a:latin typeface="Blackadder ITC" pitchFamily="82" charset="0"/>
              </a:rPr>
              <a:t>regions;</a:t>
            </a:r>
          </a:p>
          <a:p>
            <a:r>
              <a:rPr lang="en-US" dirty="0">
                <a:latin typeface="Blackadder ITC" pitchFamily="82" charset="0"/>
              </a:rPr>
              <a:t>Thailand, Malaysia, Singapore and Northern </a:t>
            </a:r>
            <a:r>
              <a:rPr lang="en-US" dirty="0" smtClean="0">
                <a:latin typeface="Blackadder ITC" pitchFamily="82" charset="0"/>
              </a:rPr>
              <a:t>Australia</a:t>
            </a:r>
          </a:p>
          <a:p>
            <a:r>
              <a:rPr lang="en-US" dirty="0" err="1" smtClean="0">
                <a:latin typeface="Blackadder ITC" pitchFamily="82" charset="0"/>
              </a:rPr>
              <a:t>Southeaast</a:t>
            </a:r>
            <a:r>
              <a:rPr lang="en-US" dirty="0" smtClean="0">
                <a:latin typeface="Blackadder ITC" pitchFamily="82" charset="0"/>
              </a:rPr>
              <a:t> </a:t>
            </a:r>
            <a:r>
              <a:rPr lang="en-US" dirty="0">
                <a:latin typeface="Blackadder ITC" pitchFamily="82" charset="0"/>
              </a:rPr>
              <a:t>Asia, South Asia and </a:t>
            </a:r>
            <a:r>
              <a:rPr lang="en-US" dirty="0" smtClean="0">
                <a:latin typeface="Blackadder ITC" pitchFamily="82" charset="0"/>
              </a:rPr>
              <a:t>China</a:t>
            </a:r>
          </a:p>
          <a:p>
            <a:r>
              <a:rPr lang="en-US" dirty="0">
                <a:latin typeface="Blackadder ITC" pitchFamily="82" charset="0"/>
              </a:rPr>
              <a:t>Papua Guinea and New </a:t>
            </a:r>
            <a:r>
              <a:rPr lang="en-US" dirty="0" smtClean="0">
                <a:latin typeface="Blackadder ITC" pitchFamily="82" charset="0"/>
              </a:rPr>
              <a:t>Caledonia</a:t>
            </a:r>
          </a:p>
          <a:p>
            <a:pPr>
              <a:buNone/>
            </a:pPr>
            <a:r>
              <a:rPr lang="en-US" dirty="0" smtClean="0">
                <a:latin typeface="Blackadder ITC" pitchFamily="82" charset="0"/>
              </a:rPr>
              <a:t> </a:t>
            </a:r>
            <a:endParaRPr lang="en-US" dirty="0">
              <a:latin typeface="Blackadder ITC" pitchFamily="82" charset="0"/>
            </a:endParaRPr>
          </a:p>
        </p:txBody>
      </p:sp>
      <p:pic>
        <p:nvPicPr>
          <p:cNvPr id="4" name="Picture 3" descr="Image result for burkholderia pseudomallei-regio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4958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Reservoir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lackadder ITC" pitchFamily="82" charset="0"/>
              </a:rPr>
              <a:t>the </a:t>
            </a:r>
            <a:r>
              <a:rPr lang="en-US" sz="3200" dirty="0" smtClean="0">
                <a:latin typeface="Blackadder ITC" pitchFamily="82" charset="0"/>
              </a:rPr>
              <a:t>soil</a:t>
            </a:r>
          </a:p>
          <a:p>
            <a:r>
              <a:rPr lang="en-US" sz="3200" dirty="0">
                <a:latin typeface="Blackadder ITC" pitchFamily="82" charset="0"/>
              </a:rPr>
              <a:t>contaminated water </a:t>
            </a:r>
            <a:endParaRPr lang="en-US" sz="3200" dirty="0" smtClean="0">
              <a:latin typeface="Blackadder ITC" pitchFamily="82" charset="0"/>
            </a:endParaRPr>
          </a:p>
          <a:p>
            <a:r>
              <a:rPr lang="en-US" sz="3200" dirty="0">
                <a:latin typeface="Blackadder ITC" pitchFamily="82" charset="0"/>
              </a:rPr>
              <a:t>predominant during rainy season </a:t>
            </a:r>
            <a:r>
              <a:rPr lang="en-US" sz="3200" dirty="0" smtClean="0">
                <a:latin typeface="Blackadder ITC" pitchFamily="82" charset="0"/>
              </a:rPr>
              <a:t>(</a:t>
            </a:r>
            <a:r>
              <a:rPr lang="en-US" sz="3200" dirty="0" smtClean="0">
                <a:latin typeface="Blackadder ITC" pitchFamily="82" charset="0"/>
              </a:rPr>
              <a:t>Torres et al., 2011)</a:t>
            </a:r>
            <a:endParaRPr lang="en-US" sz="3200" dirty="0">
              <a:latin typeface="Blackadder ITC" pitchFamily="82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Host Range 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Blackadder ITC" pitchFamily="82" charset="0"/>
              </a:rPr>
              <a:t>dependant </a:t>
            </a:r>
            <a:r>
              <a:rPr lang="en-US" sz="3200" dirty="0">
                <a:latin typeface="Blackadder ITC" pitchFamily="82" charset="0"/>
              </a:rPr>
              <a:t>on the phages </a:t>
            </a:r>
            <a:r>
              <a:rPr lang="en-US" sz="3200" dirty="0" smtClean="0">
                <a:latin typeface="Blackadder ITC" pitchFamily="82" charset="0"/>
              </a:rPr>
              <a:t> (</a:t>
            </a:r>
            <a:r>
              <a:rPr lang="en-US" sz="3200" dirty="0" err="1" smtClean="0">
                <a:latin typeface="Blackadder ITC" pitchFamily="82" charset="0"/>
              </a:rPr>
              <a:t>Gatedee</a:t>
            </a:r>
            <a:r>
              <a:rPr lang="en-US" sz="3200" dirty="0" smtClean="0">
                <a:latin typeface="Blackadder ITC" pitchFamily="82" charset="0"/>
              </a:rPr>
              <a:t> et al, 2011</a:t>
            </a:r>
            <a:r>
              <a:rPr lang="en-US" sz="3200" dirty="0" smtClean="0">
                <a:latin typeface="Blackadder ITC" pitchFamily="82" charset="0"/>
              </a:rPr>
              <a:t>)</a:t>
            </a:r>
            <a:endParaRPr lang="en-US" sz="3200" dirty="0" smtClean="0">
              <a:latin typeface="Blackadder ITC" pitchFamily="82" charset="0"/>
            </a:endParaRPr>
          </a:p>
          <a:p>
            <a:r>
              <a:rPr lang="en-US" dirty="0">
                <a:latin typeface="Blackadder ITC" pitchFamily="82" charset="0"/>
              </a:rPr>
              <a:t>isolation of a </a:t>
            </a:r>
            <a:r>
              <a:rPr lang="en-US" dirty="0" err="1" smtClean="0">
                <a:latin typeface="Blackadder ITC" pitchFamily="82" charset="0"/>
              </a:rPr>
              <a:t>podovirus</a:t>
            </a:r>
            <a:endParaRPr lang="en-US" dirty="0" smtClean="0">
              <a:latin typeface="Blackadder ITC" pitchFamily="82" charset="0"/>
            </a:endParaRPr>
          </a:p>
          <a:p>
            <a:endParaRPr lang="en-US" dirty="0">
              <a:latin typeface="Blackadder ITC" pitchFamily="82" charset="0"/>
            </a:endParaRPr>
          </a:p>
        </p:txBody>
      </p:sp>
      <p:pic>
        <p:nvPicPr>
          <p:cNvPr id="4" name="Picture 3" descr="Image result for burkholderia pseudomallei-isolation of a podoviru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276600"/>
            <a:ext cx="51816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lgerian" pitchFamily="82" charset="0"/>
              </a:rPr>
              <a:t>Predisposing &amp; Occupational Risks, Disease? Infectious Dose? </a:t>
            </a:r>
            <a:endParaRPr lang="en-US" sz="36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Blackadder ITC" pitchFamily="82" charset="0"/>
              </a:rPr>
              <a:t>P</a:t>
            </a:r>
            <a:r>
              <a:rPr lang="en-US" sz="2800" dirty="0" smtClean="0">
                <a:latin typeface="Blackadder ITC" pitchFamily="82" charset="0"/>
              </a:rPr>
              <a:t>redisposing risks; smokers, </a:t>
            </a:r>
            <a:r>
              <a:rPr lang="en-US" sz="2800" dirty="0">
                <a:latin typeface="Blackadder ITC" pitchFamily="82" charset="0"/>
              </a:rPr>
              <a:t>diabetic patients, alcohol abusers, chronic renal and lung diseases, liver infections, </a:t>
            </a:r>
            <a:r>
              <a:rPr lang="en-US" sz="2800" dirty="0" err="1">
                <a:latin typeface="Blackadder ITC" pitchFamily="82" charset="0"/>
              </a:rPr>
              <a:t>thalassemia</a:t>
            </a:r>
            <a:r>
              <a:rPr lang="en-US" sz="2800" dirty="0">
                <a:latin typeface="Blackadder ITC" pitchFamily="82" charset="0"/>
              </a:rPr>
              <a:t>, kava consumption and </a:t>
            </a:r>
            <a:r>
              <a:rPr lang="en-US" sz="3200" dirty="0">
                <a:latin typeface="Blackadder ITC" pitchFamily="82" charset="0"/>
              </a:rPr>
              <a:t>cancer </a:t>
            </a:r>
            <a:r>
              <a:rPr lang="en-US" sz="3200" dirty="0" smtClean="0">
                <a:latin typeface="Blackadder ITC" pitchFamily="82" charset="0"/>
              </a:rPr>
              <a:t> (</a:t>
            </a:r>
            <a:r>
              <a:rPr lang="en-US" sz="3200" dirty="0" smtClean="0">
                <a:latin typeface="Blackadder ITC" pitchFamily="82" charset="0"/>
              </a:rPr>
              <a:t>Torres et al., 2011)</a:t>
            </a:r>
            <a:endParaRPr lang="en-US" sz="3200" dirty="0" smtClean="0">
              <a:latin typeface="Blackadder ITC" pitchFamily="82" charset="0"/>
            </a:endParaRPr>
          </a:p>
          <a:p>
            <a:r>
              <a:rPr lang="en-US" sz="2800" dirty="0" smtClean="0">
                <a:latin typeface="Blackadder ITC" pitchFamily="82" charset="0"/>
              </a:rPr>
              <a:t>Occupational risks; people </a:t>
            </a:r>
            <a:r>
              <a:rPr lang="en-US" sz="2800" dirty="0">
                <a:latin typeface="Blackadder ITC" pitchFamily="82" charset="0"/>
              </a:rPr>
              <a:t>working or staying in Southeast Asia and Northern Australia as well as other </a:t>
            </a:r>
            <a:endParaRPr lang="en-US" sz="2800" dirty="0" smtClean="0">
              <a:latin typeface="Blackadder ITC" pitchFamily="82" charset="0"/>
            </a:endParaRPr>
          </a:p>
          <a:p>
            <a:r>
              <a:rPr lang="en-US" sz="2800" dirty="0" smtClean="0">
                <a:latin typeface="Blackadder ITC" pitchFamily="82" charset="0"/>
              </a:rPr>
              <a:t>Infectious dose- </a:t>
            </a:r>
            <a:r>
              <a:rPr lang="en-US" sz="2800" dirty="0">
                <a:latin typeface="Blackadder ITC" pitchFamily="82" charset="0"/>
              </a:rPr>
              <a:t>10 colony forming units </a:t>
            </a:r>
            <a:endParaRPr lang="en-US" sz="2800" dirty="0" smtClean="0">
              <a:latin typeface="Blackadder ITC" pitchFamily="82" charset="0"/>
            </a:endParaRPr>
          </a:p>
          <a:p>
            <a:endParaRPr lang="en-US" sz="2800" dirty="0" smtClean="0">
              <a:latin typeface="Blackadder ITC" pitchFamily="82" charset="0"/>
            </a:endParaRPr>
          </a:p>
          <a:p>
            <a:endParaRPr lang="en-US" sz="2800" dirty="0">
              <a:latin typeface="Blackadder ITC" pitchFamily="82" charset="0"/>
            </a:endParaRPr>
          </a:p>
        </p:txBody>
      </p:sp>
      <p:pic>
        <p:nvPicPr>
          <p:cNvPr id="4" name="Picture 3" descr="Image result for burkholderia pseudomallei-Predisposing &amp; Occupational Risk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4800600"/>
            <a:ext cx="4343400" cy="170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  <p:sndAc>
      <p:stSnd>
        <p:snd r:embed="rId2" name="bomb.wav" builtIn="1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Mode of transmission?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Blackadder ITC" pitchFamily="82" charset="0"/>
            </a:endParaRPr>
          </a:p>
          <a:p>
            <a:endParaRPr lang="en-US" dirty="0">
              <a:latin typeface="Blackadder ITC" pitchFamily="82" charset="0"/>
            </a:endParaRPr>
          </a:p>
          <a:p>
            <a:endParaRPr lang="en-US" dirty="0" smtClean="0">
              <a:latin typeface="Blackadder ITC" pitchFamily="82" charset="0"/>
            </a:endParaRPr>
          </a:p>
          <a:p>
            <a:endParaRPr lang="en-US" dirty="0" smtClean="0">
              <a:latin typeface="Blackadder ITC" pitchFamily="82" charset="0"/>
            </a:endParaRPr>
          </a:p>
          <a:p>
            <a:endParaRPr lang="en-US" dirty="0">
              <a:latin typeface="Blackadder ITC" pitchFamily="82" charset="0"/>
            </a:endParaRPr>
          </a:p>
          <a:p>
            <a:r>
              <a:rPr lang="en-US" dirty="0" smtClean="0">
                <a:latin typeface="Blackadder ITC" pitchFamily="82" charset="0"/>
              </a:rPr>
              <a:t>soil </a:t>
            </a:r>
            <a:r>
              <a:rPr lang="en-US" dirty="0">
                <a:latin typeface="Blackadder ITC" pitchFamily="82" charset="0"/>
              </a:rPr>
              <a:t>and surface waters </a:t>
            </a:r>
            <a:endParaRPr lang="en-US" dirty="0" smtClean="0">
              <a:latin typeface="Blackadder ITC" pitchFamily="82" charset="0"/>
            </a:endParaRPr>
          </a:p>
          <a:p>
            <a:r>
              <a:rPr lang="en-US" dirty="0">
                <a:latin typeface="Blackadder ITC" pitchFamily="82" charset="0"/>
              </a:rPr>
              <a:t>inhaling dust or </a:t>
            </a:r>
            <a:r>
              <a:rPr lang="en-US" dirty="0" smtClean="0">
                <a:latin typeface="Blackadder ITC" pitchFamily="82" charset="0"/>
              </a:rPr>
              <a:t>water </a:t>
            </a:r>
            <a:r>
              <a:rPr lang="en-US" dirty="0">
                <a:latin typeface="Blackadder ITC" pitchFamily="82" charset="0"/>
              </a:rPr>
              <a:t>droplets</a:t>
            </a:r>
          </a:p>
        </p:txBody>
      </p:sp>
      <p:pic>
        <p:nvPicPr>
          <p:cNvPr id="4" name="Picture 3" descr="Burkholderia pseudomallei Burkholderia Articles Global Biodefens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905000"/>
            <a:ext cx="5943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References 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err="1" smtClean="0">
                <a:latin typeface="Blackadder ITC" pitchFamily="82" charset="0"/>
              </a:rPr>
              <a:t>Gatedee</a:t>
            </a:r>
            <a:r>
              <a:rPr lang="en-US" sz="3200" dirty="0" smtClean="0">
                <a:latin typeface="Blackadder ITC" pitchFamily="82" charset="0"/>
              </a:rPr>
              <a:t> et al. (2011). Isolation and Characterization of a Novel </a:t>
            </a:r>
            <a:r>
              <a:rPr lang="en-US" sz="3200" dirty="0" err="1" smtClean="0">
                <a:latin typeface="Blackadder ITC" pitchFamily="82" charset="0"/>
              </a:rPr>
              <a:t>Podovirus</a:t>
            </a:r>
            <a:r>
              <a:rPr lang="en-US" sz="3200" dirty="0" smtClean="0">
                <a:latin typeface="Blackadder ITC" pitchFamily="82" charset="0"/>
              </a:rPr>
              <a:t> which Infects </a:t>
            </a:r>
            <a:r>
              <a:rPr lang="en-US" sz="3200" dirty="0" err="1" smtClean="0">
                <a:latin typeface="Blackadder ITC" pitchFamily="82" charset="0"/>
              </a:rPr>
              <a:t>Bukholderia</a:t>
            </a:r>
            <a:r>
              <a:rPr lang="en-US" sz="3200" dirty="0" smtClean="0">
                <a:latin typeface="Blackadder ITC" pitchFamily="82" charset="0"/>
              </a:rPr>
              <a:t> </a:t>
            </a:r>
            <a:r>
              <a:rPr lang="en-US" sz="3200" dirty="0" err="1" smtClean="0">
                <a:latin typeface="Blackadder ITC" pitchFamily="82" charset="0"/>
              </a:rPr>
              <a:t>Pseudomallei</a:t>
            </a:r>
            <a:r>
              <a:rPr lang="en-US" sz="3200" dirty="0" smtClean="0">
                <a:latin typeface="Blackadder ITC" pitchFamily="82" charset="0"/>
              </a:rPr>
              <a:t>. </a:t>
            </a:r>
            <a:r>
              <a:rPr lang="en-US" sz="3200" dirty="0" err="1" smtClean="0">
                <a:latin typeface="Blackadder ITC" pitchFamily="82" charset="0"/>
              </a:rPr>
              <a:t>Virolohy</a:t>
            </a:r>
            <a:r>
              <a:rPr lang="en-US" sz="3200" dirty="0" smtClean="0">
                <a:latin typeface="Blackadder ITC" pitchFamily="82" charset="0"/>
              </a:rPr>
              <a:t> Journal. Retrieved from </a:t>
            </a:r>
            <a:r>
              <a:rPr lang="en-US" sz="3200" u="sng" dirty="0" smtClean="0">
                <a:latin typeface="Blackadder ITC" pitchFamily="82" charset="0"/>
                <a:hlinkClick r:id="rId2"/>
              </a:rPr>
              <a:t>https://www.biomedcentral.com/track/pdf/10.1186/1743-422X-8-366?site=virologyj.biomedcentral.com</a:t>
            </a:r>
            <a:r>
              <a:rPr lang="en-US" sz="3200" dirty="0" smtClean="0">
                <a:latin typeface="Blackadder ITC" pitchFamily="82" charset="0"/>
              </a:rPr>
              <a:t> on November 9, 2017.</a:t>
            </a:r>
          </a:p>
          <a:p>
            <a:r>
              <a:rPr lang="en-US" sz="3200" dirty="0" smtClean="0">
                <a:latin typeface="Blackadder ITC" pitchFamily="82" charset="0"/>
              </a:rPr>
              <a:t>Torres, A &amp; Steinmetz, I. (2011).Recent Progress in </a:t>
            </a:r>
            <a:r>
              <a:rPr lang="en-US" sz="3200" dirty="0" err="1" smtClean="0">
                <a:latin typeface="Blackadder ITC" pitchFamily="82" charset="0"/>
              </a:rPr>
              <a:t>Melioidosis</a:t>
            </a:r>
            <a:r>
              <a:rPr lang="en-US" sz="3200" dirty="0" smtClean="0">
                <a:latin typeface="Blackadder ITC" pitchFamily="82" charset="0"/>
              </a:rPr>
              <a:t> and </a:t>
            </a:r>
            <a:r>
              <a:rPr lang="en-US" sz="3200" dirty="0" err="1" smtClean="0">
                <a:latin typeface="Blackadder ITC" pitchFamily="82" charset="0"/>
              </a:rPr>
              <a:t>Glanders</a:t>
            </a:r>
            <a:r>
              <a:rPr lang="en-US" sz="3200" dirty="0" smtClean="0">
                <a:latin typeface="Blackadder ITC" pitchFamily="82" charset="0"/>
              </a:rPr>
              <a:t>. Frontiers E-books Publishers.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165</TotalTime>
  <Words>223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Burkholderia Pseudomallei </vt:lpstr>
      <vt:lpstr>Slide 2</vt:lpstr>
      <vt:lpstr>Natural habitat/Environment </vt:lpstr>
      <vt:lpstr>Region where it can be found. </vt:lpstr>
      <vt:lpstr>Reservoir</vt:lpstr>
      <vt:lpstr>Host Range </vt:lpstr>
      <vt:lpstr>Predisposing &amp; Occupational Risks, Disease? Infectious Dose? </vt:lpstr>
      <vt:lpstr>Mode of transmission?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eliver</dc:creator>
  <cp:lastModifiedBy>eliver</cp:lastModifiedBy>
  <cp:revision>23</cp:revision>
  <dcterms:created xsi:type="dcterms:W3CDTF">2017-11-09T15:41:27Z</dcterms:created>
  <dcterms:modified xsi:type="dcterms:W3CDTF">2017-11-10T05:24:51Z</dcterms:modified>
</cp:coreProperties>
</file>